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8" r:id="rId1"/>
  </p:sldMasterIdLst>
  <p:notesMasterIdLst>
    <p:notesMasterId r:id="rId16"/>
  </p:notesMasterIdLst>
  <p:sldIdLst>
    <p:sldId id="409" r:id="rId2"/>
    <p:sldId id="362" r:id="rId3"/>
    <p:sldId id="365" r:id="rId4"/>
    <p:sldId id="264" r:id="rId5"/>
    <p:sldId id="415" r:id="rId6"/>
    <p:sldId id="413" r:id="rId7"/>
    <p:sldId id="412" r:id="rId8"/>
    <p:sldId id="372" r:id="rId9"/>
    <p:sldId id="416" r:id="rId10"/>
    <p:sldId id="417" r:id="rId11"/>
    <p:sldId id="421" r:id="rId12"/>
    <p:sldId id="419" r:id="rId13"/>
    <p:sldId id="420" r:id="rId14"/>
    <p:sldId id="267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C74D7AC-9DD8-4305-9236-5C2B432876AF}">
          <p14:sldIdLst>
            <p14:sldId id="409"/>
            <p14:sldId id="362"/>
            <p14:sldId id="365"/>
            <p14:sldId id="264"/>
            <p14:sldId id="415"/>
            <p14:sldId id="413"/>
            <p14:sldId id="412"/>
            <p14:sldId id="372"/>
            <p14:sldId id="416"/>
            <p14:sldId id="417"/>
            <p14:sldId id="421"/>
            <p14:sldId id="419"/>
            <p14:sldId id="420"/>
            <p14:sldId id="267"/>
          </p14:sldIdLst>
        </p14:section>
        <p14:section name="Section par défaut" id="{33AE99A1-764E-45C0-AD85-22229B9F48D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65" d="100"/>
          <a:sy n="65" d="100"/>
        </p:scale>
        <p:origin x="5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360E1-E58D-4EBE-ADF6-AF4F2E1EE385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9BFA0-3C6E-4126-9546-78D3B15266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1898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Le mécanisme utilisé peu être rendu complètement public.</a:t>
            </a:r>
          </a:p>
          <a:p>
            <a:pPr marL="0" indent="0">
              <a:buNone/>
            </a:pPr>
            <a:r>
              <a:rPr lang="fr-CA" dirty="0"/>
              <a:t/>
            </a:r>
            <a:br>
              <a:rPr lang="fr-CA" dirty="0"/>
            </a:br>
            <a:r>
              <a:rPr lang="fr-CA" dirty="0"/>
              <a:t>Doit être valide pour tout jeu de données possible – </a:t>
            </a:r>
          </a:p>
          <a:p>
            <a:r>
              <a:rPr lang="fr-CA" dirty="0"/>
              <a:t>Il faut définir l’ensemble des possibles, e.g. les valeurs maximales des variables mesurées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9BFA0-3C6E-4126-9546-78D3B152661F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95403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Des dizaines de définitions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9BFA0-3C6E-4126-9546-78D3B152661F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1966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9BFA0-3C6E-4126-9546-78D3B152661F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0811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568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6148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858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188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93923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069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207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1255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15313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124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4573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31EFED1-F6D5-4390-929C-849E972FE396}" type="datetimeFigureOut">
              <a:rPr lang="fr-CA" smtClean="0"/>
              <a:t>2024-02-09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F2F8C31-633B-4B32-8B59-D89332E166D0}" type="slidenum">
              <a:rPr lang="fr-CA" smtClean="0"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01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06D2E2-2C85-457C-8322-4E68ACDD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Quoi?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7E378A-D9D7-4B8F-9994-361EAB3A9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894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b="1" dirty="0">
                <a:solidFill>
                  <a:schemeClr val="tx1">
                    <a:lumMod val="75000"/>
                  </a:schemeClr>
                </a:solidFill>
              </a:rPr>
              <a:t>Motivation</a:t>
            </a:r>
            <a:endParaRPr lang="en-US" b="1" dirty="0">
              <a:solidFill>
                <a:schemeClr val="tx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600200"/>
                <a:ext cx="8229600" cy="5105400"/>
              </a:xfrm>
            </p:spPr>
            <p:txBody>
              <a:bodyPr>
                <a:noAutofit/>
              </a:bodyPr>
              <a:lstStyle/>
              <a:p>
                <a:endParaRPr lang="fr-CA" sz="2000" dirty="0">
                  <a:solidFill>
                    <a:schemeClr val="accent1"/>
                  </a:solidFill>
                </a:endParaRPr>
              </a:p>
              <a:p>
                <a:r>
                  <a:rPr lang="en-US" dirty="0" err="1">
                    <a:solidFill>
                      <a:schemeClr val="tx1"/>
                    </a:solidFill>
                  </a:rPr>
                  <a:t>Dalenius</a:t>
                </a:r>
                <a:r>
                  <a:rPr lang="en-US" dirty="0">
                    <a:solidFill>
                      <a:schemeClr val="tx1"/>
                    </a:solidFill>
                  </a:rPr>
                  <a:t>, T.  Towards a Methodology for Statistical Disclosure Control. 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Statistik</a:t>
                </a:r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Tidskrift</a:t>
                </a:r>
                <a:r>
                  <a:rPr lang="en-US" dirty="0">
                    <a:solidFill>
                      <a:schemeClr val="tx1"/>
                    </a:solidFill>
                  </a:rPr>
                  <a:t>, 15:429-444 (1977).</a:t>
                </a:r>
              </a:p>
              <a:p>
                <a:r>
                  <a:rPr lang="fr-CA" sz="1600" b="1" dirty="0">
                    <a:solidFill>
                      <a:schemeClr val="accent1"/>
                    </a:solidFill>
                  </a:rPr>
                  <a:t/>
                </a:r>
                <a:br>
                  <a:rPr lang="fr-CA" sz="1600" b="1" dirty="0">
                    <a:solidFill>
                      <a:schemeClr val="accent1"/>
                    </a:solidFill>
                  </a:rPr>
                </a:br>
                <a:r>
                  <a:rPr lang="fr-CA" b="1" dirty="0">
                    <a:solidFill>
                      <a:schemeClr val="tx1"/>
                    </a:solidFill>
                  </a:rPr>
                  <a:t>Soit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C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𝑫</m:t>
                        </m:r>
                      </m:e>
                      <m:sub>
                        <m:r>
                          <a:rPr lang="fr-C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𝑲</m:t>
                        </m:r>
                      </m:sub>
                    </m:sSub>
                    <m:r>
                      <a:rPr lang="fr-CA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la valeur de la </a:t>
                </a:r>
                <a:r>
                  <a:rPr lang="fr-CA" b="1" dirty="0">
                    <a:solidFill>
                      <a:schemeClr val="tx1"/>
                    </a:solidFill>
                  </a:rPr>
                  <a:t>caractéristique </a:t>
                </a:r>
                <a14:m>
                  <m:oMath xmlns:m="http://schemas.openxmlformats.org/officeDocument/2006/math">
                    <m:r>
                      <a:rPr lang="fr-CA" b="1" i="1">
                        <a:solidFill>
                          <a:schemeClr val="tx1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fr-CA" b="1" dirty="0">
                    <a:solidFill>
                      <a:schemeClr val="tx1"/>
                    </a:solidFill>
                  </a:rPr>
                  <a:t> pour l’individu </a:t>
                </a:r>
                <a14:m>
                  <m:oMath xmlns:m="http://schemas.openxmlformats.org/officeDocument/2006/math">
                    <m:r>
                      <a:rPr lang="fr-CA" b="1" i="1">
                        <a:solidFill>
                          <a:schemeClr val="tx1"/>
                        </a:solidFill>
                        <a:latin typeface="Cambria Math"/>
                      </a:rPr>
                      <m:t>𝑲</m:t>
                    </m:r>
                  </m:oMath>
                </a14:m>
                <a:r>
                  <a:rPr lang="fr-CA" b="1" dirty="0">
                    <a:solidFill>
                      <a:schemeClr val="tx1"/>
                    </a:solidFill>
                  </a:rPr>
                  <a:t>.</a:t>
                </a:r>
                <a:endParaRPr lang="fr-CA" sz="1000" b="1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fr-CA" b="1" dirty="0">
                    <a:solidFill>
                      <a:schemeClr val="tx1"/>
                    </a:solidFill>
                  </a:rPr>
                  <a:t>	</a:t>
                </a:r>
                <a:r>
                  <a:rPr lang="fr-CA" b="1" i="1" dirty="0">
                    <a:solidFill>
                      <a:schemeClr val="tx1"/>
                    </a:solidFill>
                  </a:rPr>
                  <a:t>« Si la publication d’une statistique  </a:t>
                </a:r>
                <a14:m>
                  <m:oMath xmlns:m="http://schemas.openxmlformats.org/officeDocument/2006/math">
                    <m:r>
                      <a:rPr lang="fr-CA" b="1" i="1">
                        <a:solidFill>
                          <a:schemeClr val="tx1"/>
                        </a:solidFill>
                        <a:latin typeface="Cambria Math"/>
                      </a:rPr>
                      <m:t>𝑺</m:t>
                    </m:r>
                    <m:r>
                      <a:rPr lang="fr-CA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CA" b="1" i="1" dirty="0">
                    <a:solidFill>
                      <a:schemeClr val="tx1"/>
                    </a:solidFill>
                  </a:rPr>
                  <a:t>permet de déterminer </a:t>
                </a:r>
              </a:p>
              <a:p>
                <a:pPr marL="45720" indent="0">
                  <a:buNone/>
                </a:pPr>
                <a:r>
                  <a:rPr lang="fr-CA" b="1" i="1" dirty="0">
                    <a:solidFill>
                      <a:schemeClr val="tx1"/>
                    </a:solidFill>
                  </a:rPr>
                  <a:t>	la valeur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C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𝑫</m:t>
                        </m:r>
                      </m:e>
                      <m:sub>
                        <m:r>
                          <a:rPr lang="fr-C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𝑲</m:t>
                        </m:r>
                      </m:sub>
                    </m:sSub>
                  </m:oMath>
                </a14:m>
                <a:r>
                  <a:rPr lang="fr-CA" b="1" i="1" dirty="0">
                    <a:solidFill>
                      <a:schemeClr val="tx1"/>
                    </a:solidFill>
                  </a:rPr>
                  <a:t> plus précisément que sans accès à </a:t>
                </a:r>
                <a14:m>
                  <m:oMath xmlns:m="http://schemas.openxmlformats.org/officeDocument/2006/math">
                    <m:r>
                      <a:rPr lang="fr-CA" b="1" i="1">
                        <a:solidFill>
                          <a:schemeClr val="tx1"/>
                        </a:solidFill>
                        <a:latin typeface="Cambria Math"/>
                      </a:rPr>
                      <m:t>𝑺</m:t>
                    </m:r>
                  </m:oMath>
                </a14:m>
                <a:r>
                  <a:rPr lang="fr-CA" b="1" i="1" dirty="0">
                    <a:solidFill>
                      <a:schemeClr val="tx1"/>
                    </a:solidFill>
                  </a:rPr>
                  <a:t>, alors une </a:t>
                </a:r>
              </a:p>
              <a:p>
                <a:pPr marL="45720" indent="0">
                  <a:buNone/>
                </a:pPr>
                <a:r>
                  <a:rPr lang="fr-CA" b="1" i="1" dirty="0">
                    <a:solidFill>
                      <a:schemeClr val="tx1"/>
                    </a:solidFill>
                  </a:rPr>
                  <a:t>	divulgation a eu lieu. »</a:t>
                </a:r>
              </a:p>
              <a:p>
                <a:pPr marL="91440" indent="0">
                  <a:buNone/>
                </a:pPr>
                <a:endParaRPr lang="fr-CA" sz="1800" dirty="0"/>
              </a:p>
              <a:p>
                <a:r>
                  <a:rPr lang="fr-CA" sz="2400" b="1" dirty="0">
                    <a:solidFill>
                      <a:schemeClr val="accent1"/>
                    </a:solidFill>
                  </a:rPr>
                  <a:t>L’inférence elle-même serait ainsi une divulgation!	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600200"/>
                <a:ext cx="8229600" cy="5105400"/>
              </a:xfrm>
              <a:blipFill>
                <a:blip r:embed="rId3"/>
                <a:stretch>
                  <a:fillRect l="-1111" r="-88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6807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622300"/>
            <a:ext cx="8382000" cy="990600"/>
          </a:xfrm>
        </p:spPr>
        <p:txBody>
          <a:bodyPr>
            <a:noAutofit/>
          </a:bodyPr>
          <a:lstStyle/>
          <a:p>
            <a:r>
              <a:rPr lang="en-US" b="1" dirty="0" err="1">
                <a:solidFill>
                  <a:schemeClr val="tx1">
                    <a:lumMod val="75000"/>
                  </a:schemeClr>
                </a:solidFill>
              </a:rPr>
              <a:t>Compromis</a:t>
            </a:r>
            <a:endParaRPr lang="en-US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lvl="1" indent="0">
              <a:buNone/>
            </a:pPr>
            <a:endParaRPr lang="en-US" sz="2000" dirty="0"/>
          </a:p>
          <a:p>
            <a:pPr marL="201168" lvl="1" indent="0" algn="ctr">
              <a:buNone/>
            </a:pPr>
            <a:r>
              <a:rPr lang="fr-CA" sz="2800" b="1" dirty="0">
                <a:solidFill>
                  <a:schemeClr val="accent1"/>
                </a:solidFill>
              </a:rPr>
              <a:t>Promettre aux répondants qu’une tierce personne </a:t>
            </a:r>
          </a:p>
          <a:p>
            <a:pPr marL="201168" lvl="1" indent="0" algn="ctr">
              <a:buNone/>
            </a:pPr>
            <a:r>
              <a:rPr lang="fr-CA" sz="2800" b="1" dirty="0">
                <a:solidFill>
                  <a:schemeClr val="accent1"/>
                </a:solidFill>
              </a:rPr>
              <a:t>ne pourra rien apprendre de plus sur eux </a:t>
            </a:r>
          </a:p>
          <a:p>
            <a:pPr marL="201168" lvl="1" indent="0" algn="ctr">
              <a:buNone/>
            </a:pPr>
            <a:r>
              <a:rPr lang="fr-CA" sz="2800" b="1" dirty="0">
                <a:solidFill>
                  <a:schemeClr val="accent1"/>
                </a:solidFill>
              </a:rPr>
              <a:t>s’ils acceptent de participer à l’enquête </a:t>
            </a:r>
          </a:p>
          <a:p>
            <a:pPr marL="201168" lvl="1" indent="0" algn="ctr">
              <a:buNone/>
            </a:pPr>
            <a:r>
              <a:rPr lang="fr-CA" sz="2800" b="1" dirty="0">
                <a:solidFill>
                  <a:schemeClr val="accent1"/>
                </a:solidFill>
              </a:rPr>
              <a:t>que s’ils refusent. </a:t>
            </a:r>
          </a:p>
          <a:p>
            <a:pPr lvl="1"/>
            <a:endParaRPr lang="fr-CA" dirty="0"/>
          </a:p>
          <a:p>
            <a:pPr lvl="2"/>
            <a:endParaRPr lang="fr-CA" sz="2400" dirty="0"/>
          </a:p>
          <a:p>
            <a:pPr marL="201168" lvl="1" indent="0">
              <a:buNone/>
            </a:pPr>
            <a:r>
              <a:rPr lang="fr-CA" sz="2400" dirty="0"/>
              <a:t>Et ce, </a:t>
            </a:r>
            <a:r>
              <a:rPr lang="fr-CA" sz="2400"/>
              <a:t>même si </a:t>
            </a:r>
            <a:r>
              <a:rPr lang="fr-CA" sz="2400" dirty="0"/>
              <a:t>l’adversaire a accès à des </a:t>
            </a:r>
            <a:r>
              <a:rPr lang="fr-CA" sz="2400"/>
              <a:t>données auxiliaires, </a:t>
            </a:r>
            <a:r>
              <a:rPr lang="fr-CA" sz="2400" dirty="0"/>
              <a:t>de sorte qu’il connait toutes les autres observations de la base de donnée.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132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b="1" dirty="0">
                <a:solidFill>
                  <a:schemeClr val="tx1">
                    <a:lumMod val="75000"/>
                  </a:schemeClr>
                </a:solidFill>
              </a:rPr>
              <a:t>Définition</a:t>
            </a:r>
            <a:endParaRPr lang="en-US" b="1" dirty="0">
              <a:solidFill>
                <a:schemeClr val="tx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1"/>
              <p:cNvSpPr txBox="1">
                <a:spLocks/>
              </p:cNvSpPr>
              <p:nvPr/>
            </p:nvSpPr>
            <p:spPr>
              <a:xfrm>
                <a:off x="1282700" y="1968500"/>
                <a:ext cx="9385301" cy="4038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vert="horz">
                <a:no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/>
                  <a:buChar char=""/>
                  <a:defRPr kumimoji="0" sz="26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274320" algn="l" rtl="0" eaLnBrk="1" latinLnBrk="0" hangingPunct="1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/>
                  <a:buChar char=""/>
                  <a:defRPr kumimoji="0" sz="2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228600" algn="l" rtl="0" eaLnBrk="1" latinLnBrk="0" hangingPunct="1">
                  <a:spcBef>
                    <a:spcPts val="500"/>
                  </a:spcBef>
                  <a:buClr>
                    <a:schemeClr val="bg1">
                      <a:shade val="50000"/>
                    </a:schemeClr>
                  </a:buClr>
                  <a:buSzPct val="76000"/>
                  <a:buFont typeface="Wingdings 3"/>
                  <a:buChar char=""/>
                  <a:defRPr kumimoji="0"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228600" algn="l" rtl="0" eaLnBrk="1" latinLnBrk="0" hangingPunct="1">
                  <a:spcBef>
                    <a:spcPts val="400"/>
                  </a:spcBef>
                  <a:buClr>
                    <a:schemeClr val="accent2">
                      <a:shade val="75000"/>
                    </a:schemeClr>
                  </a:buClr>
                  <a:buSzPct val="70000"/>
                  <a:buFont typeface="Wingdings"/>
                  <a:buChar char=""/>
                  <a:defRPr kumimoji="0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rtl="0" eaLnBrk="1" latinLnBrk="0" hangingPunct="1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/>
                  <a:buChar char=""/>
                  <a:defRPr kumimoji="0" sz="16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645920" indent="-182880" algn="l" rtl="0" eaLnBrk="1" latinLnBrk="0" hangingPunct="1">
                  <a:spcBef>
                    <a:spcPts val="300"/>
                  </a:spcBef>
                  <a:buClr>
                    <a:srgbClr val="9FB8CD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6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rgbClr val="727CA3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182880" algn="l" rtl="0" eaLnBrk="1" latinLnBrk="0" hangingPunct="1">
                  <a:spcBef>
                    <a:spcPts val="300"/>
                  </a:spcBef>
                  <a:buClr>
                    <a:prstClr val="white">
                      <a:shade val="50000"/>
                    </a:prst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194560" indent="-182880" algn="l" rtl="0" eaLnBrk="1" latinLnBrk="0" hangingPunct="1">
                  <a:spcBef>
                    <a:spcPts val="300"/>
                  </a:spcBef>
                  <a:buClr>
                    <a:srgbClr val="9FB8CD"/>
                  </a:buClr>
                  <a:buSzPct val="75000"/>
                  <a:buFont typeface="Wingdings 3"/>
                  <a:buChar char=""/>
                  <a:defRPr kumimoji="0" lang="en-US" sz="12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Un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mécanisme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C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𝜿</m:t>
                    </m:r>
                    <m:r>
                      <a:rPr lang="fr-CA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CA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𝓓</m:t>
                    </m:r>
                    <m:r>
                      <a:rPr lang="en-C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C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satisfait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la </a:t>
                </a:r>
                <a:r>
                  <a:rPr lang="en-US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confidentialit</a:t>
                </a:r>
                <a:r>
                  <a:rPr lang="fr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é différentielle de niveau </a:t>
                </a:r>
                <a14:m>
                  <m:oMath xmlns:m="http://schemas.openxmlformats.org/officeDocument/2006/math">
                    <m:r>
                      <a:rPr lang="en-CA">
                        <a:solidFill>
                          <a:schemeClr val="tx1"/>
                        </a:solidFill>
                        <a:latin typeface="Cambria Math"/>
                      </a:rPr>
                      <m:t>𝜖</m:t>
                    </m:r>
                    <m:r>
                      <a:rPr lang="en-CA">
                        <a:solidFill>
                          <a:schemeClr val="tx1"/>
                        </a:solidFill>
                        <a:latin typeface="Cambria Math"/>
                      </a:rPr>
                      <m:t>&gt;0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CA" b="1" i="0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𝐬𝐮𝐩</m:t>
                          </m:r>
                        </m:e>
                        <m:lim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𝓓</m:t>
                          </m:r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sSup>
                            <m:sSupPr>
                              <m:ctrlPr>
                                <a:rPr lang="en-CA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CA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CA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CA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𝓓</m:t>
                          </m:r>
                        </m:lim>
                      </m:limLow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𝝐</m:t>
                          </m:r>
                        </m:sup>
                      </m:sSup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≤</m:t>
                      </m:r>
                      <m:f>
                        <m:fPr>
                          <m:ctrlP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  <m:d>
                            <m:dPr>
                              <m:ctrlPr>
                                <a:rPr lang="en-CA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𝜿</m:t>
                              </m:r>
                              <m:d>
                                <m:dPr>
                                  <m:ctrlPr>
                                    <a:rPr lang="en-CA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CA" b="1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b="1" i="1">
                                          <a:solidFill>
                                            <a:schemeClr val="accent1"/>
                                          </a:solidFill>
                                          <a:latin typeface="Cambria Math"/>
                                        </a:rPr>
                                        <m:t>𝑫</m:t>
                                      </m:r>
                                    </m:e>
                                    <m:sup>
                                      <m:r>
                                        <a:rPr lang="en-CA" b="1" i="1">
                                          <a:solidFill>
                                            <a:schemeClr val="accent1"/>
                                          </a:solidFill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CA" b="1" i="1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∈</m:t>
                              </m:r>
                              <m:r>
                                <a:rPr lang="en-CA" b="1" i="1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𝑨</m:t>
                              </m:r>
                            </m:e>
                          </m:d>
                        </m:num>
                        <m:den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  <m:d>
                            <m:dPr>
                              <m:ctrlPr>
                                <a:rPr lang="en-CA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𝜿</m:t>
                              </m:r>
                              <m:d>
                                <m:dPr>
                                  <m:ctrlPr>
                                    <a:rPr lang="en-CA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1">
                                      <a:solidFill>
                                        <a:schemeClr val="accent1"/>
                                      </a:solidFill>
                                      <a:latin typeface="Cambria Math"/>
                                    </a:rPr>
                                    <m:t>𝑫</m:t>
                                  </m:r>
                                </m:e>
                              </m:d>
                              <m:r>
                                <a:rPr lang="en-CA" b="1" i="1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∈</m:t>
                              </m:r>
                              <m:r>
                                <a:rPr lang="en-CA" b="1" i="1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𝑨</m:t>
                              </m:r>
                            </m:e>
                          </m:d>
                        </m:den>
                      </m:f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≤</m:t>
                      </m:r>
                      <m:sSup>
                        <m:sSupPr>
                          <m:ctrlP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n-CA" b="1" i="1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𝝐</m:t>
                          </m:r>
                        </m:sup>
                      </m:sSup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      ∀</m:t>
                      </m:r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𝑨</m:t>
                      </m:r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∈</m:t>
                      </m:r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𝑺</m:t>
                      </m:r>
                    </m:oMath>
                  </m:oMathPara>
                </a14:m>
                <a:endParaRPr lang="en-CA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" indent="0">
                  <a:buNone/>
                </a:pPr>
                <a:endParaRPr lang="en-CA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" indent="0">
                  <a:buNone/>
                </a:pPr>
                <a:r>
                  <a:rPr lang="fr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où</a:t>
                </a:r>
                <a14:m>
                  <m:oMath xmlns:m="http://schemas.openxmlformats.org/officeDocument/2006/math">
                    <m:r>
                      <a:rPr lang="fr-CA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CA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~</m:t>
                    </m:r>
                    <m:sSup>
                      <m:sSupPr>
                        <m:ctrlPr>
                          <a:rPr lang="en-CA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CA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CA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CA" i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indique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que </a:t>
                </a:r>
                <a14:m>
                  <m:oMath xmlns:m="http://schemas.openxmlformats.org/officeDocument/2006/math">
                    <m:r>
                      <a:rPr lang="en-CA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CA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CA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sont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des jeux de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donn</a:t>
                </a:r>
                <a:r>
                  <a:rPr lang="fr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ées</a:t>
                </a:r>
                <a:r>
                  <a:rPr lang="fr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voisins</a:t>
                </a:r>
              </a:p>
              <a:p>
                <a:pPr marL="45720" indent="0">
                  <a:buNone/>
                </a:pPr>
                <a:r>
                  <a:rPr lang="fr-CA" sz="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fr-CA" sz="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fr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c-à-d.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CA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CA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peut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être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obtenu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en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ajoutant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ou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en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enlevant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un </a:t>
                </a:r>
                <a:r>
                  <a:rPr lang="en-CA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individu</a:t>
                </a:r>
                <a:r>
                  <a:rPr lang="en-CA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	du jeu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CA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de</m:t>
                    </m:r>
                    <m:r>
                      <a:rPr lang="fr-CA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fr-CA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donn</m:t>
                    </m:r>
                    <m:r>
                      <a:rPr lang="fr-CA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é</m:t>
                    </m:r>
                    <m:r>
                      <m:rPr>
                        <m:sty m:val="p"/>
                      </m:rPr>
                      <a:rPr lang="fr-CA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es</m:t>
                    </m:r>
                    <m:r>
                      <a:rPr lang="fr-CA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CA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</m:oMath>
                </a14:m>
                <a:endParaRPr lang="en-CA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" indent="0">
                  <a:buNone/>
                </a:pPr>
                <a:r>
                  <a:rPr lang="en-US" sz="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</a:p>
              <a:p>
                <a:pPr marL="45720" indent="0">
                  <a:buNone/>
                </a:pPr>
                <a:endParaRPr lang="en-US" sz="1200" dirty="0">
                  <a:solidFill>
                    <a:schemeClr val="tx1">
                      <a:lumMod val="75000"/>
                    </a:schemeClr>
                  </a:solidFill>
                </a:endParaRPr>
              </a:p>
              <a:p>
                <a:pPr marL="45720" indent="0" algn="ctr">
                  <a:buNone/>
                </a:pPr>
                <a:endParaRPr lang="en-US" sz="2000" dirty="0">
                  <a:solidFill>
                    <a:schemeClr val="tx1"/>
                  </a:solidFill>
                  <a:latin typeface="Georgia" pitchFamily="18" charset="0"/>
                </a:endParaRPr>
              </a:p>
            </p:txBody>
          </p:sp>
        </mc:Choice>
        <mc:Fallback xmlns="">
          <p:sp>
            <p:nvSpPr>
              <p:cNvPr id="5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700" y="1968500"/>
                <a:ext cx="9385301" cy="4038600"/>
              </a:xfrm>
              <a:prstGeom prst="rect">
                <a:avLst/>
              </a:prstGeom>
              <a:blipFill>
                <a:blip r:embed="rId4"/>
                <a:stretch>
                  <a:fillRect l="-649" t="-12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41995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8A9B4-51E4-466E-A520-A1D5EDEB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>
                <a:solidFill>
                  <a:schemeClr val="tx1">
                    <a:lumMod val="75000"/>
                  </a:schemeClr>
                </a:solidFill>
              </a:rPr>
              <a:t>Quelques</a:t>
            </a:r>
            <a:r>
              <a:rPr lang="fr-CA" dirty="0"/>
              <a:t> </a:t>
            </a:r>
            <a:r>
              <a:rPr lang="fr-CA" b="1" dirty="0">
                <a:solidFill>
                  <a:schemeClr val="tx1">
                    <a:lumMod val="75000"/>
                  </a:schemeClr>
                </a:solidFill>
              </a:rPr>
              <a:t>propriétés utiles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5DB5904D-2926-453B-9594-79ADDBA320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96534"/>
                <a:ext cx="10058400" cy="4301066"/>
              </a:xfrm>
            </p:spPr>
            <p:txBody>
              <a:bodyPr>
                <a:normAutofit fontScale="92500" lnSpcReduction="10000"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fr-CA" sz="2600" b="1" dirty="0">
                    <a:solidFill>
                      <a:schemeClr val="accent1"/>
                    </a:solidFill>
                  </a:rPr>
                  <a:t>Robustesse au post-traitement</a:t>
                </a:r>
                <a:r>
                  <a:rPr lang="fr-CA" dirty="0"/>
                  <a:t/>
                </a:r>
                <a:br>
                  <a:rPr lang="fr-CA" dirty="0"/>
                </a:br>
                <a:r>
                  <a:rPr lang="fr-CA" sz="2200" dirty="0"/>
                  <a:t>Peu importe quel post-traitement on applique à une sortie d’un mécanisme qui satisfait la confidentialité différentielle, le processus global satisfait la confidentialité différentielle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fr-CA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fr-CA" sz="2600" b="1" dirty="0">
                    <a:solidFill>
                      <a:schemeClr val="accent1"/>
                    </a:solidFill>
                  </a:rPr>
                  <a:t>Composition parallèle</a:t>
                </a:r>
                <a:r>
                  <a:rPr lang="fr-CA" dirty="0"/>
                  <a:t/>
                </a:r>
                <a:br>
                  <a:rPr lang="fr-CA" dirty="0"/>
                </a:br>
                <a:r>
                  <a:rPr lang="fr-CA" sz="2200" dirty="0"/>
                  <a:t>Si on divise un jeu de données en </a:t>
                </a:r>
                <a14:m>
                  <m:oMath xmlns:m="http://schemas.openxmlformats.org/officeDocument/2006/math">
                    <m:r>
                      <a:rPr lang="fr-CA" sz="22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CA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CA" sz="2200" dirty="0"/>
                  <a:t>sous-ensemble </a:t>
                </a:r>
                <a:r>
                  <a:rPr lang="fr-CA" sz="2200" u="sng" dirty="0"/>
                  <a:t>disjoints</a:t>
                </a:r>
                <a:r>
                  <a:rPr lang="fr-CA" sz="2200" dirty="0"/>
                  <a:t> et qu’applique un mécanisme satisfaisant la confidentialité différentielle de niveau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fr-CA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CA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CA" sz="2200" dirty="0"/>
                  <a:t>au sous-ensemble </a:t>
                </a:r>
                <a14:m>
                  <m:oMath xmlns:m="http://schemas.openxmlformats.org/officeDocument/2006/math">
                    <m:r>
                      <a:rPr lang="fr-CA" sz="22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CA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CA" sz="2200" dirty="0"/>
                  <a:t>pour </a:t>
                </a:r>
                <a14:m>
                  <m:oMath xmlns:m="http://schemas.openxmlformats.org/officeDocument/2006/math">
                    <m:r>
                      <a:rPr lang="fr-CA" sz="22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fr-CA" sz="2200" b="0" i="1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CA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CA" sz="2200" dirty="0"/>
                  <a:t>, on obtient un mécanisme satisfaisant la confidentialité différentielle de niveau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CA" sz="22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CA" sz="22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  <m:r>
                          <a:rPr lang="en-CA" sz="2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lim>
                        <m:eqArr>
                          <m:eqArrPr>
                            <m:ctrlP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  <m:t>=1,…,</m:t>
                            </m:r>
                            <m: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e/>
                        </m:eqArr>
                      </m:lim>
                    </m:limLow>
                    <m:sSub>
                      <m:sSubPr>
                        <m:ctrlPr>
                          <a:rPr lang="en-CA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fr-CA" sz="22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fr-CA" sz="2600" b="1" dirty="0">
                    <a:solidFill>
                      <a:schemeClr val="accent1"/>
                    </a:solidFill>
                  </a:rPr>
                  <a:t>Composition séquentielle </a:t>
                </a:r>
                <a:r>
                  <a:rPr lang="fr-CA" b="1" dirty="0">
                    <a:solidFill>
                      <a:schemeClr val="accent1"/>
                    </a:solidFill>
                  </a:rPr>
                  <a:t/>
                </a:r>
                <a:br>
                  <a:rPr lang="fr-CA" b="1" dirty="0">
                    <a:solidFill>
                      <a:schemeClr val="accent1"/>
                    </a:solidFill>
                  </a:rPr>
                </a:br>
                <a:r>
                  <a:rPr lang="fr-CA" sz="2200" dirty="0">
                    <a:solidFill>
                      <a:schemeClr val="tx1"/>
                    </a:solidFill>
                  </a:rPr>
                  <a:t>Si on applique l’un après l’autre </a:t>
                </a:r>
                <a14:m>
                  <m:oMath xmlns:m="http://schemas.openxmlformats.org/officeDocument/2006/math">
                    <m:r>
                      <a:rPr lang="fr-CA" sz="22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fr-CA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CA" sz="2200" dirty="0">
                    <a:solidFill>
                      <a:schemeClr val="tx1"/>
                    </a:solidFill>
                  </a:rPr>
                  <a:t>mécanismes </a:t>
                </a:r>
                <a:r>
                  <a:rPr lang="fr-CA" sz="2200" dirty="0"/>
                  <a:t>satisfaisant la confidentialité différentielle au même jeu de données, avec paramètres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i="1" dirty="0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CA" sz="22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sz="22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CA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dirty="0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CA" sz="22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CA" sz="22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fr-CA" sz="2200" dirty="0"/>
                  <a:t> on obtient un mécanisme satisfaisant la confidentialité différentielle de niveau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CA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CA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CA" sz="2200" b="0" dirty="0"/>
              </a:p>
              <a:p>
                <a:pPr marL="457200" indent="-457200">
                  <a:buFont typeface="+mj-lt"/>
                  <a:buAutoNum type="arabicPeriod"/>
                </a:pPr>
                <a:endParaRPr lang="fr-CA" sz="22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5DB5904D-2926-453B-9594-79ADDBA320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96534"/>
                <a:ext cx="10058400" cy="4301066"/>
              </a:xfrm>
              <a:blipFill>
                <a:blip r:embed="rId3"/>
                <a:stretch>
                  <a:fillRect l="-1879" t="-2833" r="-1697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28946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07CFC1-BD86-4790-ACF8-DACDF45E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Extensions et variants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DC40187-6452-4F78-A5BF-4456D4D71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719" t="28927" r="55352" b="21538"/>
          <a:stretch/>
        </p:blipFill>
        <p:spPr>
          <a:xfrm>
            <a:off x="5283200" y="1737360"/>
            <a:ext cx="6692900" cy="4430929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1A8DCA6-612E-4912-AA97-67DD4BFAA08B}"/>
              </a:ext>
            </a:extLst>
          </p:cNvPr>
          <p:cNvSpPr txBox="1"/>
          <p:nvPr/>
        </p:nvSpPr>
        <p:spPr>
          <a:xfrm>
            <a:off x="660400" y="2705100"/>
            <a:ext cx="4470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>
                <a:solidFill>
                  <a:schemeClr val="accent1"/>
                </a:solidFill>
              </a:rPr>
              <a:t>Confidentialité différentielle approximative</a:t>
            </a:r>
          </a:p>
          <a:p>
            <a:r>
              <a:rPr lang="fr-CA" dirty="0"/>
              <a:t>Permettre que la définition ne soit pas respectée pour des événements avec de petites probabilités</a:t>
            </a:r>
          </a:p>
          <a:p>
            <a:endParaRPr lang="fr-CA" dirty="0"/>
          </a:p>
          <a:p>
            <a:r>
              <a:rPr lang="fr-CA" b="1" dirty="0">
                <a:solidFill>
                  <a:schemeClr val="accent1"/>
                </a:solidFill>
              </a:rPr>
              <a:t>Confidentialité différentielle aléatoire</a:t>
            </a:r>
          </a:p>
          <a:p>
            <a:r>
              <a:rPr lang="fr-CA" dirty="0"/>
              <a:t>Demander que la définition soit satisfaite avec une grande probabilité, par rapport à une distribution sur les jeux de données possibles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5552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479BD9-8A77-4803-A4CD-0A122231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Comment?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15CC43-9540-45B0-B5B9-60187E8BE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09456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b="1" dirty="0">
                <a:solidFill>
                  <a:schemeClr val="tx1">
                    <a:lumMod val="75000"/>
                  </a:schemeClr>
                </a:solidFill>
              </a:rPr>
              <a:t>Satisfaire la confidentialité différentielle</a:t>
            </a:r>
            <a:endParaRPr lang="en-US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lvl="1" indent="0">
              <a:buNone/>
            </a:pPr>
            <a:endParaRPr lang="en-US" sz="2000" dirty="0"/>
          </a:p>
          <a:p>
            <a:pPr lvl="1"/>
            <a:r>
              <a:rPr lang="en-US" sz="2800" dirty="0"/>
              <a:t>A priori </a:t>
            </a:r>
            <a:r>
              <a:rPr lang="en-US" sz="2800" dirty="0" err="1"/>
              <a:t>aucune</a:t>
            </a:r>
            <a:r>
              <a:rPr lang="en-US" sz="2800" dirty="0"/>
              <a:t> des </a:t>
            </a:r>
            <a:r>
              <a:rPr lang="en-US" sz="2800" dirty="0" err="1"/>
              <a:t>procédures</a:t>
            </a:r>
            <a:r>
              <a:rPr lang="en-US" sz="2800" dirty="0"/>
              <a:t> </a:t>
            </a:r>
            <a:r>
              <a:rPr lang="en-US" sz="2800" dirty="0" err="1"/>
              <a:t>statistiques</a:t>
            </a:r>
            <a:r>
              <a:rPr lang="en-US" sz="2800" dirty="0"/>
              <a:t> </a:t>
            </a:r>
            <a:r>
              <a:rPr lang="en-US" sz="2800" dirty="0" err="1"/>
              <a:t>habituelles</a:t>
            </a:r>
            <a:r>
              <a:rPr lang="en-US" sz="2800" dirty="0"/>
              <a:t> ne </a:t>
            </a:r>
            <a:r>
              <a:rPr lang="en-US" sz="2800" dirty="0" err="1"/>
              <a:t>permet</a:t>
            </a:r>
            <a:r>
              <a:rPr lang="en-US" sz="2800" dirty="0"/>
              <a:t> de </a:t>
            </a:r>
            <a:r>
              <a:rPr lang="en-US" sz="2800" dirty="0" err="1"/>
              <a:t>satisfaire</a:t>
            </a:r>
            <a:r>
              <a:rPr lang="en-US" sz="2800" dirty="0"/>
              <a:t> la </a:t>
            </a:r>
            <a:r>
              <a:rPr lang="en-US" sz="2800" dirty="0" err="1"/>
              <a:t>confidentialité</a:t>
            </a:r>
            <a:r>
              <a:rPr lang="en-US" sz="2800" dirty="0"/>
              <a:t> </a:t>
            </a:r>
            <a:r>
              <a:rPr lang="en-US" sz="2800" dirty="0" err="1"/>
              <a:t>différentielle</a:t>
            </a:r>
            <a:r>
              <a:rPr lang="en-US" sz="2800" dirty="0"/>
              <a:t>.</a:t>
            </a:r>
          </a:p>
          <a:p>
            <a:pPr lvl="1"/>
            <a:endParaRPr lang="en-US" sz="2800" dirty="0"/>
          </a:p>
          <a:p>
            <a:pPr lvl="1"/>
            <a:r>
              <a:rPr lang="fr-CA" sz="2800" dirty="0"/>
              <a:t>Il faut donc tout </a:t>
            </a:r>
            <a:r>
              <a:rPr lang="fr-CA" sz="2800" dirty="0" err="1"/>
              <a:t>re-dériver</a:t>
            </a:r>
            <a:r>
              <a:rPr lang="fr-CA" sz="2800" dirty="0"/>
              <a:t> avec cette nouvelle contrainte!</a:t>
            </a:r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 err="1"/>
              <a:t>Plusieurs</a:t>
            </a:r>
            <a:r>
              <a:rPr lang="en-US" sz="2800" dirty="0"/>
              <a:t> m</a:t>
            </a:r>
            <a:r>
              <a:rPr lang="fr-CA" sz="2800" dirty="0" err="1"/>
              <a:t>éthodes</a:t>
            </a:r>
            <a:r>
              <a:rPr lang="fr-CA" sz="2800" dirty="0"/>
              <a:t> se basent sur quelques mécanismes simples, notamment le mécanisme de Laplace, le mécanisme exponentiel, et la méthode des réponses randomisées</a:t>
            </a:r>
            <a:endParaRPr lang="en-US" sz="2000" dirty="0"/>
          </a:p>
          <a:p>
            <a:pPr lvl="2"/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178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b="1" dirty="0">
                <a:solidFill>
                  <a:schemeClr val="tx1">
                    <a:lumMod val="75000"/>
                  </a:schemeClr>
                </a:solidFill>
              </a:rPr>
              <a:t>Mécanisme de Laplace</a:t>
            </a:r>
            <a:endParaRPr lang="en-US" b="1" dirty="0">
              <a:solidFill>
                <a:schemeClr val="tx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1">
                <a:extLst>
                  <a:ext uri="{FF2B5EF4-FFF2-40B4-BE49-F238E27FC236}">
                    <a16:creationId xmlns:a16="http://schemas.microsoft.com/office/drawing/2014/main" id="{EB3822E0-4A0A-4E37-9705-CDDDC25F21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97280" y="1785620"/>
                <a:ext cx="8610601" cy="4305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vert="horz">
                <a:no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/>
                  <a:buChar char=""/>
                  <a:defRPr kumimoji="0" sz="26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274320" algn="l" rtl="0" eaLnBrk="1" latinLnBrk="0" hangingPunct="1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/>
                  <a:buChar char=""/>
                  <a:defRPr kumimoji="0" sz="2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228600" algn="l" rtl="0" eaLnBrk="1" latinLnBrk="0" hangingPunct="1">
                  <a:spcBef>
                    <a:spcPts val="500"/>
                  </a:spcBef>
                  <a:buClr>
                    <a:schemeClr val="bg1">
                      <a:shade val="50000"/>
                    </a:schemeClr>
                  </a:buClr>
                  <a:buSzPct val="76000"/>
                  <a:buFont typeface="Wingdings 3"/>
                  <a:buChar char=""/>
                  <a:defRPr kumimoji="0"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228600" algn="l" rtl="0" eaLnBrk="1" latinLnBrk="0" hangingPunct="1">
                  <a:spcBef>
                    <a:spcPts val="400"/>
                  </a:spcBef>
                  <a:buClr>
                    <a:schemeClr val="accent2">
                      <a:shade val="75000"/>
                    </a:schemeClr>
                  </a:buClr>
                  <a:buSzPct val="70000"/>
                  <a:buFont typeface="Wingdings"/>
                  <a:buChar char=""/>
                  <a:defRPr kumimoji="0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rtl="0" eaLnBrk="1" latinLnBrk="0" hangingPunct="1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/>
                  <a:buChar char=""/>
                  <a:defRPr kumimoji="0" sz="16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645920" indent="-182880" algn="l" rtl="0" eaLnBrk="1" latinLnBrk="0" hangingPunct="1">
                  <a:spcBef>
                    <a:spcPts val="300"/>
                  </a:spcBef>
                  <a:buClr>
                    <a:srgbClr val="9FB8CD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6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rgbClr val="727CA3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182880" algn="l" rtl="0" eaLnBrk="1" latinLnBrk="0" hangingPunct="1">
                  <a:spcBef>
                    <a:spcPts val="300"/>
                  </a:spcBef>
                  <a:buClr>
                    <a:prstClr val="white">
                      <a:shade val="50000"/>
                    </a:prst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194560" indent="-182880" algn="l" rtl="0" eaLnBrk="1" latinLnBrk="0" hangingPunct="1">
                  <a:spcBef>
                    <a:spcPts val="300"/>
                  </a:spcBef>
                  <a:buClr>
                    <a:srgbClr val="9FB8CD"/>
                  </a:buClr>
                  <a:buSzPct val="75000"/>
                  <a:buFont typeface="Wingdings 3"/>
                  <a:buChar char=""/>
                  <a:defRPr kumimoji="0" lang="en-US" sz="12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fr-CA" dirty="0">
                    <a:solidFill>
                      <a:schemeClr val="tx1"/>
                    </a:solidFill>
                    <a:latin typeface="Cambria Math"/>
                  </a:rPr>
                  <a:t>Soit une fonction f</a:t>
                </a:r>
                <a14:m>
                  <m:oMath xmlns:m="http://schemas.openxmlformats.org/officeDocument/2006/math">
                    <m:r>
                      <a:rPr lang="fr-CA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CA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CA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fr-CA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fr-CA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. On </a:t>
                </a: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souhaite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publier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fr-CA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𝐷</m:t>
                        </m:r>
                      </m:e>
                    </m:d>
                    <m:r>
                      <a:rPr lang="fr-CA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/>
                      </a:rPr>
                      <m:t>.</m:t>
                    </m:r>
                  </m:oMath>
                </a14:m>
                <a:endParaRPr lang="en-CA" dirty="0">
                  <a:solidFill>
                    <a:schemeClr val="tx1"/>
                  </a:solidFill>
                  <a:latin typeface="Cambria Math"/>
                </a:endParaRPr>
              </a:p>
              <a:p>
                <a:pPr marL="45720" indent="0">
                  <a:buNone/>
                </a:pPr>
                <a:endParaRPr lang="en-CA" sz="1050" dirty="0">
                  <a:solidFill>
                    <a:schemeClr val="tx1"/>
                  </a:solidFill>
                  <a:latin typeface="Cambria Math"/>
                </a:endParaRPr>
              </a:p>
              <a:p>
                <a:pPr marL="45720" indent="0">
                  <a:buNone/>
                </a:pP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Pour </a:t>
                </a: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satisfaire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la </a:t>
                </a: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confidentialité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différentielle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de </a:t>
                </a: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niveau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, on </a:t>
                </a: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peut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</a:t>
                </a: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publier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</a:t>
                </a:r>
              </a:p>
              <a:p>
                <a:pPr marL="45720" indent="0" algn="ctr">
                  <a:buNone/>
                </a:pPr>
                <a14:m>
                  <m:oMath xmlns:m="http://schemas.openxmlformats.org/officeDocument/2006/math">
                    <m:r>
                      <a:rPr lang="fr-CA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/>
                      </a:rPr>
                      <m:t>𝒇</m:t>
                    </m:r>
                    <m:d>
                      <m:dPr>
                        <m:ctrlPr>
                          <a:rPr lang="fr-CA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fr-CA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𝑫</m:t>
                        </m:r>
                      </m:e>
                    </m:d>
                    <m:r>
                      <a:rPr lang="fr-CA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/>
                      </a:rPr>
                      <m:t>+</m:t>
                    </m:r>
                    <m:r>
                      <a:rPr lang="fr-CA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/>
                      </a:rPr>
                      <m:t>𝒀</m:t>
                    </m:r>
                    <m:r>
                      <a:rPr lang="fr-CA" b="1" i="1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b="1" dirty="0">
                    <a:solidFill>
                      <a:schemeClr val="accent1"/>
                    </a:solidFill>
                    <a:latin typeface="Cambria Math"/>
                  </a:rPr>
                  <a:t> </a:t>
                </a:r>
              </a:p>
              <a:p>
                <a:pPr marL="45720" indent="0">
                  <a:buNone/>
                </a:pP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où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fr-C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/>
                      </a:rPr>
                      <m:t>𝒀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suit </a:t>
                </a: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une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distribution </a:t>
                </a:r>
                <a:r>
                  <a:rPr lang="en-CA" b="1" dirty="0">
                    <a:solidFill>
                      <a:schemeClr val="tx1"/>
                    </a:solidFill>
                    <a:latin typeface="Cambria Math"/>
                  </a:rPr>
                  <a:t>Laplace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de variance </a:t>
                </a:r>
                <a14:m>
                  <m:oMath xmlns:m="http://schemas.openxmlformats.org/officeDocument/2006/math">
                    <m:r>
                      <a:rPr lang="fr-CA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CA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l-GR" dirty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Δ</m:t>
                                </m:r>
                                <m:r>
                                  <a:rPr lang="en-CA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CA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CA" b="0" dirty="0">
                  <a:solidFill>
                    <a:schemeClr val="tx1"/>
                  </a:solidFill>
                  <a:latin typeface="Cambria Math"/>
                </a:endParaRPr>
              </a:p>
              <a:p>
                <a:pPr marL="45720" indent="0">
                  <a:buNone/>
                </a:pP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et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b="1" dirty="0" smtClean="0">
                        <a:solidFill>
                          <a:schemeClr val="tx1"/>
                        </a:solidFill>
                        <a:latin typeface="Cambria Math"/>
                      </a:rPr>
                      <m:t>Δ</m:t>
                    </m:r>
                    <m:r>
                      <a:rPr lang="en-CA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CA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Cambria Math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Cambria Math"/>
                  </a:rPr>
                  <a:t>est</a:t>
                </a:r>
                <a:r>
                  <a:rPr lang="en-US" dirty="0">
                    <a:solidFill>
                      <a:schemeClr val="tx1"/>
                    </a:solidFill>
                    <a:latin typeface="Cambria Math"/>
                  </a:rPr>
                  <a:t> la </a:t>
                </a:r>
                <a:r>
                  <a:rPr lang="en-US" b="1" dirty="0" err="1">
                    <a:solidFill>
                      <a:schemeClr val="tx1"/>
                    </a:solidFill>
                    <a:latin typeface="Cambria Math"/>
                  </a:rPr>
                  <a:t>sensibilité</a:t>
                </a:r>
                <a:r>
                  <a:rPr lang="en-US" b="1" dirty="0">
                    <a:solidFill>
                      <a:schemeClr val="tx1"/>
                    </a:solidFill>
                    <a:latin typeface="Cambria Math"/>
                  </a:rPr>
                  <a:t> </a:t>
                </a:r>
                <a:r>
                  <a:rPr lang="en-US" b="1" dirty="0" err="1">
                    <a:solidFill>
                      <a:schemeClr val="tx1"/>
                    </a:solidFill>
                    <a:latin typeface="Cambria Math"/>
                  </a:rPr>
                  <a:t>globale</a:t>
                </a:r>
                <a:r>
                  <a:rPr lang="en-US" dirty="0">
                    <a:solidFill>
                      <a:schemeClr val="tx1"/>
                    </a:solidFill>
                    <a:latin typeface="Cambria Math"/>
                  </a:rPr>
                  <a:t> de la function 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b="1" dirty="0" smtClean="0">
                          <a:solidFill>
                            <a:schemeClr val="accent1"/>
                          </a:solidFill>
                          <a:latin typeface="Cambria Math"/>
                        </a:rPr>
                        <m:t>Δ</m:t>
                      </m:r>
                      <m:r>
                        <a:rPr lang="en-CA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CA" b="1" i="1">
                          <a:solidFill>
                            <a:schemeClr val="accent1"/>
                          </a:solidFill>
                          <a:latin typeface="Cambria Math"/>
                        </a:rPr>
                        <m:t>= </m:t>
                      </m:r>
                      <m:limLow>
                        <m:limLowPr>
                          <m:ctrlP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CA" b="1" i="1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𝒔𝒖𝒑</m:t>
                          </m:r>
                        </m:e>
                        <m:lim>
                          <m: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  <m: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𝓓</m:t>
                          </m:r>
                          <m: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~</m:t>
                          </m:r>
                          <m:sSup>
                            <m:sSupPr>
                              <m:ctrlPr>
                                <a:rPr lang="en-CA" b="1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CA" b="1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p>
                              <m:r>
                                <a:rPr lang="en-CA" b="1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CA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𝓓</m:t>
                          </m:r>
                        </m:lim>
                      </m:limLow>
                      <m:r>
                        <a:rPr lang="en-CA" b="1" i="1">
                          <a:solidFill>
                            <a:schemeClr val="accent1"/>
                          </a:solidFill>
                          <a:latin typeface="Cambria Math"/>
                        </a:rPr>
                        <m:t> </m:t>
                      </m:r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|</m:t>
                      </m:r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1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𝑫</m:t>
                          </m:r>
                        </m:e>
                      </m:d>
                      <m:r>
                        <a:rPr lang="en-CA" b="1" i="1">
                          <a:solidFill>
                            <a:schemeClr val="accent1"/>
                          </a:solidFill>
                          <a:latin typeface="Cambria Math"/>
                        </a:rPr>
                        <m:t>−</m:t>
                      </m:r>
                      <m:r>
                        <a:rPr lang="en-CA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CA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b="1" i="1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𝑫</m:t>
                              </m:r>
                            </m:e>
                            <m:sup>
                              <m:r>
                                <a:rPr lang="en-CA" b="1" i="1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CA" b="1" i="1">
                          <a:solidFill>
                            <a:schemeClr val="accent1"/>
                          </a:solidFill>
                          <a:latin typeface="Cambria Math"/>
                        </a:rPr>
                        <m:t>|</m:t>
                      </m:r>
                    </m:oMath>
                  </m:oMathPara>
                </a14:m>
                <a:endParaRPr lang="en-US" b="1" dirty="0">
                  <a:solidFill>
                    <a:schemeClr val="accent1"/>
                  </a:solidFill>
                  <a:latin typeface="Cambria Math"/>
                </a:endParaRPr>
              </a:p>
              <a:p>
                <a:pPr marL="45720" indent="0">
                  <a:buNone/>
                </a:pPr>
                <a:endParaRPr lang="en-US" b="1" dirty="0">
                  <a:solidFill>
                    <a:schemeClr val="accent1"/>
                  </a:solidFill>
                  <a:latin typeface="Cambria Math"/>
                </a:endParaRPr>
              </a:p>
              <a:p>
                <a:pPr marL="45720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US" sz="800" dirty="0">
                    <a:solidFill>
                      <a:schemeClr val="tx1"/>
                    </a:solidFill>
                    <a:latin typeface="Georgia" pitchFamily="18" charset="0"/>
                  </a:rPr>
                  <a:t>    </a:t>
                </a:r>
              </a:p>
              <a:p>
                <a:pPr marL="45720" indent="0">
                  <a:buNone/>
                </a:pPr>
                <a:endParaRPr lang="en-US" sz="1200" dirty="0">
                  <a:solidFill>
                    <a:schemeClr val="tx1">
                      <a:lumMod val="75000"/>
                    </a:schemeClr>
                  </a:solidFill>
                </a:endParaRPr>
              </a:p>
              <a:p>
                <a:pPr marL="45720" indent="0" algn="ctr">
                  <a:buNone/>
                </a:pPr>
                <a:endParaRPr lang="en-US" sz="2000" dirty="0">
                  <a:solidFill>
                    <a:schemeClr val="tx1"/>
                  </a:solidFill>
                  <a:latin typeface="Georgia" pitchFamily="18" charset="0"/>
                </a:endParaRPr>
              </a:p>
              <a:p>
                <a:pPr marL="45720" indent="0">
                  <a:buNone/>
                </a:pPr>
                <a:endParaRPr lang="en-US" sz="1800" dirty="0">
                  <a:solidFill>
                    <a:schemeClr val="tx1"/>
                  </a:solidFill>
                  <a:latin typeface="Georgia" pitchFamily="18" charset="0"/>
                </a:endParaRPr>
              </a:p>
              <a:p>
                <a:pPr marL="45720" indent="0">
                  <a:buNone/>
                </a:pPr>
                <a:endParaRPr lang="en-US" sz="1800" dirty="0">
                  <a:solidFill>
                    <a:schemeClr val="tx1"/>
                  </a:solidFill>
                  <a:latin typeface="Georgia" pitchFamily="18" charset="0"/>
                </a:endParaRPr>
              </a:p>
            </p:txBody>
          </p:sp>
        </mc:Choice>
        <mc:Fallback xmlns="">
          <p:sp>
            <p:nvSpPr>
              <p:cNvPr id="4" name="Content Placeholder 1">
                <a:extLst>
                  <a:ext uri="{FF2B5EF4-FFF2-40B4-BE49-F238E27FC236}">
                    <a16:creationId xmlns:a16="http://schemas.microsoft.com/office/drawing/2014/main" id="{EB3822E0-4A0A-4E37-9705-CDDDC25F2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1785620"/>
                <a:ext cx="8610601" cy="4305300"/>
              </a:xfrm>
              <a:prstGeom prst="rect">
                <a:avLst/>
              </a:prstGeom>
              <a:blipFill>
                <a:blip r:embed="rId3"/>
                <a:stretch>
                  <a:fillRect l="-708" t="-15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0574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b="1" dirty="0">
                <a:solidFill>
                  <a:schemeClr val="tx1">
                    <a:lumMod val="75000"/>
                  </a:schemeClr>
                </a:solidFill>
              </a:rPr>
              <a:t>Exemple</a:t>
            </a:r>
            <a:endParaRPr lang="en-US" b="1" dirty="0">
              <a:solidFill>
                <a:schemeClr val="tx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1">
                <a:extLst>
                  <a:ext uri="{FF2B5EF4-FFF2-40B4-BE49-F238E27FC236}">
                    <a16:creationId xmlns:a16="http://schemas.microsoft.com/office/drawing/2014/main" id="{EB3822E0-4A0A-4E37-9705-CDDDC25F21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9149" y="2552700"/>
                <a:ext cx="8610601" cy="3289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vert="horz">
                <a:no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/>
                  <a:buChar char=""/>
                  <a:defRPr kumimoji="0" sz="26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274320" algn="l" rtl="0" eaLnBrk="1" latinLnBrk="0" hangingPunct="1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/>
                  <a:buChar char=""/>
                  <a:defRPr kumimoji="0" sz="2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228600" algn="l" rtl="0" eaLnBrk="1" latinLnBrk="0" hangingPunct="1">
                  <a:spcBef>
                    <a:spcPts val="500"/>
                  </a:spcBef>
                  <a:buClr>
                    <a:schemeClr val="bg1">
                      <a:shade val="50000"/>
                    </a:schemeClr>
                  </a:buClr>
                  <a:buSzPct val="76000"/>
                  <a:buFont typeface="Wingdings 3"/>
                  <a:buChar char=""/>
                  <a:defRPr kumimoji="0"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228600" algn="l" rtl="0" eaLnBrk="1" latinLnBrk="0" hangingPunct="1">
                  <a:spcBef>
                    <a:spcPts val="400"/>
                  </a:spcBef>
                  <a:buClr>
                    <a:schemeClr val="accent2">
                      <a:shade val="75000"/>
                    </a:schemeClr>
                  </a:buClr>
                  <a:buSzPct val="70000"/>
                  <a:buFont typeface="Wingdings"/>
                  <a:buChar char=""/>
                  <a:defRPr kumimoji="0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rtl="0" eaLnBrk="1" latinLnBrk="0" hangingPunct="1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/>
                  <a:buChar char=""/>
                  <a:defRPr kumimoji="0" sz="16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645920" indent="-182880" algn="l" rtl="0" eaLnBrk="1" latinLnBrk="0" hangingPunct="1">
                  <a:spcBef>
                    <a:spcPts val="300"/>
                  </a:spcBef>
                  <a:buClr>
                    <a:srgbClr val="9FB8CD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6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rgbClr val="727CA3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182880" algn="l" rtl="0" eaLnBrk="1" latinLnBrk="0" hangingPunct="1">
                  <a:spcBef>
                    <a:spcPts val="300"/>
                  </a:spcBef>
                  <a:buClr>
                    <a:prstClr val="white">
                      <a:shade val="50000"/>
                    </a:prst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194560" indent="-182880" algn="l" rtl="0" eaLnBrk="1" latinLnBrk="0" hangingPunct="1">
                  <a:spcBef>
                    <a:spcPts val="300"/>
                  </a:spcBef>
                  <a:buClr>
                    <a:srgbClr val="9FB8CD"/>
                  </a:buClr>
                  <a:buSzPct val="75000"/>
                  <a:buFont typeface="Wingdings 3"/>
                  <a:buChar char=""/>
                  <a:defRPr kumimoji="0" lang="en-US" sz="1200" kern="1200" smtClean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CA" dirty="0" err="1">
                    <a:solidFill>
                      <a:schemeClr val="tx1"/>
                    </a:solidFill>
                    <a:latin typeface="Cambria Math"/>
                  </a:rPr>
                  <a:t>Publier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 </a:t>
                </a:r>
                <a:r>
                  <a:rPr lang="fr-CA" dirty="0">
                    <a:solidFill>
                      <a:schemeClr val="tx1"/>
                    </a:solidFill>
                    <a:latin typeface="Cambria Math"/>
                  </a:rPr>
                  <a:t>une moyenne</a:t>
                </a:r>
              </a:p>
              <a:p>
                <a:pPr marL="45720" indent="0">
                  <a:buNone/>
                </a:pPr>
                <a:r>
                  <a:rPr lang="fr-CA" dirty="0">
                    <a:solidFill>
                      <a:schemeClr val="tx1"/>
                    </a:solidFill>
                    <a:latin typeface="Cambria Math"/>
                  </a:rPr>
                  <a:t>Chaque valeur dans </a:t>
                </a:r>
                <a:r>
                  <a:rPr lang="en-CA" dirty="0">
                    <a:solidFill>
                      <a:schemeClr val="tx1"/>
                    </a:solidFill>
                    <a:latin typeface="Cambria Math"/>
                  </a:rPr>
                  <a:t>[0,100]</a:t>
                </a:r>
                <a:r>
                  <a:rPr lang="fr-CA" dirty="0">
                    <a:solidFill>
                      <a:schemeClr val="tx1"/>
                    </a:solidFill>
                    <a:latin typeface="Cambria Math"/>
                  </a:rPr>
                  <a:t> </a:t>
                </a:r>
              </a:p>
              <a:p>
                <a:pPr marL="45720" indent="0">
                  <a:buNone/>
                </a:pPr>
                <a:r>
                  <a:rPr lang="fr-CA" dirty="0">
                    <a:solidFill>
                      <a:schemeClr val="tx1"/>
                    </a:solidFill>
                    <a:latin typeface="Cambria Math"/>
                  </a:rPr>
                  <a:t>n=50 individus</a:t>
                </a:r>
              </a:p>
              <a:p>
                <a:pPr marL="4572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 smtClean="0">
                        <a:solidFill>
                          <a:schemeClr val="tx1"/>
                        </a:solidFill>
                        <a:latin typeface="Cambria Math"/>
                      </a:rPr>
                      <m:t>Δ</m:t>
                    </m:r>
                    <m:r>
                      <a:rPr lang="en-CA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fr-CA" dirty="0">
                    <a:solidFill>
                      <a:schemeClr val="tx1"/>
                    </a:solidFill>
                    <a:latin typeface="Cambria Math"/>
                  </a:rPr>
                  <a:t> = (100-0) / 50 = 2</a:t>
                </a:r>
              </a:p>
              <a:p>
                <a:pPr marL="45720" indent="0">
                  <a:buNone/>
                </a:pPr>
                <a:endParaRPr lang="fr-CA" dirty="0">
                  <a:solidFill>
                    <a:schemeClr val="tx1"/>
                  </a:solidFill>
                  <a:latin typeface="Cambria Math"/>
                </a:endParaRPr>
              </a:p>
              <a:p>
                <a:pPr marL="45720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US" sz="800" dirty="0">
                    <a:solidFill>
                      <a:schemeClr val="tx1"/>
                    </a:solidFill>
                    <a:latin typeface="Georgia" pitchFamily="18" charset="0"/>
                  </a:rPr>
                  <a:t>    </a:t>
                </a:r>
              </a:p>
              <a:p>
                <a:pPr marL="45720" indent="0">
                  <a:buNone/>
                </a:pPr>
                <a:endParaRPr lang="en-US" sz="1200" dirty="0">
                  <a:solidFill>
                    <a:schemeClr val="tx1">
                      <a:lumMod val="75000"/>
                    </a:schemeClr>
                  </a:solidFill>
                </a:endParaRPr>
              </a:p>
              <a:p>
                <a:pPr marL="45720" indent="0" algn="ctr">
                  <a:buNone/>
                </a:pPr>
                <a:endParaRPr lang="en-US" sz="2000" dirty="0">
                  <a:solidFill>
                    <a:schemeClr val="tx1"/>
                  </a:solidFill>
                  <a:latin typeface="Georgia" pitchFamily="18" charset="0"/>
                </a:endParaRPr>
              </a:p>
              <a:p>
                <a:pPr marL="45720" indent="0">
                  <a:buNone/>
                </a:pPr>
                <a:endParaRPr lang="en-US" sz="1800" dirty="0">
                  <a:solidFill>
                    <a:schemeClr val="tx1"/>
                  </a:solidFill>
                  <a:latin typeface="Georgia" pitchFamily="18" charset="0"/>
                </a:endParaRPr>
              </a:p>
              <a:p>
                <a:pPr marL="45720" indent="0">
                  <a:buNone/>
                </a:pPr>
                <a:endParaRPr lang="en-US" sz="1800" dirty="0">
                  <a:solidFill>
                    <a:schemeClr val="tx1"/>
                  </a:solidFill>
                  <a:latin typeface="Georgia" pitchFamily="18" charset="0"/>
                </a:endParaRPr>
              </a:p>
            </p:txBody>
          </p:sp>
        </mc:Choice>
        <mc:Fallback xmlns="">
          <p:sp>
            <p:nvSpPr>
              <p:cNvPr id="4" name="Content Placeholder 1">
                <a:extLst>
                  <a:ext uri="{FF2B5EF4-FFF2-40B4-BE49-F238E27FC236}">
                    <a16:creationId xmlns:a16="http://schemas.microsoft.com/office/drawing/2014/main" id="{EB3822E0-4A0A-4E37-9705-CDDDC25F2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49" y="2552700"/>
                <a:ext cx="8610601" cy="3289300"/>
              </a:xfrm>
              <a:prstGeom prst="rect">
                <a:avLst/>
              </a:prstGeom>
              <a:blipFill>
                <a:blip r:embed="rId3"/>
                <a:stretch>
                  <a:fillRect l="-708" t="-16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utoShape 4">
            <a:extLst>
              <a:ext uri="{FF2B5EF4-FFF2-40B4-BE49-F238E27FC236}">
                <a16:creationId xmlns:a16="http://schemas.microsoft.com/office/drawing/2014/main" id="{E48D43AE-C565-48CA-8193-8B73CB10D8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00500" y="3276600"/>
            <a:ext cx="22479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3554A3D-678D-4AE3-990A-75FF598B1D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6" t="2604" r="58853" b="9114"/>
          <a:stretch/>
        </p:blipFill>
        <p:spPr>
          <a:xfrm>
            <a:off x="5124450" y="346051"/>
            <a:ext cx="6725567" cy="58610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449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56587A-0234-4F5B-8FB7-CA74CF803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Réponses randomisées </a:t>
            </a:r>
            <a:r>
              <a:rPr lang="fr-CA" sz="2800" dirty="0"/>
              <a:t>(Variable dichotomique)</a:t>
            </a:r>
            <a:endParaRPr lang="fr-CA" dirty="0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E6320552-7CA6-4F22-831F-44F71AFA74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354" t="43489" r="4167" b="28907"/>
          <a:stretch/>
        </p:blipFill>
        <p:spPr>
          <a:xfrm>
            <a:off x="962542" y="2182711"/>
            <a:ext cx="10266916" cy="3287895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58667DD-FC9E-41FD-8DA7-DD8D334E77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313" r="53229" b="35677"/>
          <a:stretch/>
        </p:blipFill>
        <p:spPr>
          <a:xfrm>
            <a:off x="962542" y="1828739"/>
            <a:ext cx="9533107" cy="39958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749E11C1-B5F6-4A9B-8260-EE04CAF16601}"/>
                  </a:ext>
                </a:extLst>
              </p:cNvPr>
              <p:cNvSpPr txBox="1"/>
              <p:nvPr/>
            </p:nvSpPr>
            <p:spPr>
              <a:xfrm>
                <a:off x="1346200" y="5470606"/>
                <a:ext cx="74621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2400" dirty="0"/>
                  <a:t>Satisfait la confidentialité différentielle de niveau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A" sz="2400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func>
                  </m:oMath>
                </a14:m>
                <a:r>
                  <a:rPr lang="fr-CA" sz="2400" dirty="0"/>
                  <a:t>.</a:t>
                </a:r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749E11C1-B5F6-4A9B-8260-EE04CAF16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200" y="5470606"/>
                <a:ext cx="7462107" cy="461665"/>
              </a:xfrm>
              <a:prstGeom prst="rect">
                <a:avLst/>
              </a:prstGeom>
              <a:blipFill>
                <a:blip r:embed="rId5"/>
                <a:stretch>
                  <a:fillRect l="-1307" t="-10526" r="-327" b="-28947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8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B82E876-59F2-420B-954D-46FE034DC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40" t="19916" r="53525" b="50085"/>
          <a:stretch/>
        </p:blipFill>
        <p:spPr>
          <a:xfrm>
            <a:off x="511667" y="380483"/>
            <a:ext cx="5266121" cy="2125235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2F4A4A-D25C-435B-8363-A33522EA5A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9" t="28385" r="69583" b="27344"/>
          <a:stretch/>
        </p:blipFill>
        <p:spPr>
          <a:xfrm>
            <a:off x="2983351" y="1148841"/>
            <a:ext cx="6732149" cy="430250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0BCB7D-B8ED-43C9-BC3F-2BD588992C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05" t="11718" r="60728" b="46615"/>
          <a:stretch/>
        </p:blipFill>
        <p:spPr>
          <a:xfrm>
            <a:off x="536575" y="2144304"/>
            <a:ext cx="6074410" cy="34710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E55B99-F221-4D64-AFE2-C63762CC5D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896" t="11718" r="63292" b="55730"/>
          <a:stretch/>
        </p:blipFill>
        <p:spPr>
          <a:xfrm>
            <a:off x="5771643" y="2647433"/>
            <a:ext cx="6304706" cy="30617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2EF671-E2EF-4738-97E8-0DD444BAD0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26" t="13281" r="60208" b="52865"/>
          <a:stretch/>
        </p:blipFill>
        <p:spPr>
          <a:xfrm>
            <a:off x="5170726" y="528249"/>
            <a:ext cx="6961466" cy="32321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BE60FE9-3F8F-4DFE-AF1B-5F63B71C78B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021" t="12500" r="63292" b="40755"/>
          <a:stretch/>
        </p:blipFill>
        <p:spPr>
          <a:xfrm>
            <a:off x="237064" y="380483"/>
            <a:ext cx="5450634" cy="4302501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8EE08CF4-3497-4B07-BDD2-346EEFEB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Autres</a:t>
            </a:r>
            <a:r>
              <a:rPr lang="en-CA" dirty="0"/>
              <a:t> m</a:t>
            </a:r>
            <a:r>
              <a:rPr lang="fr-CA" dirty="0"/>
              <a:t>é</a:t>
            </a:r>
            <a:r>
              <a:rPr lang="en-CA" dirty="0" err="1"/>
              <a:t>canismes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3534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2C4879-B6D0-491C-93C9-343EE23B5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Exemples</a:t>
            </a:r>
            <a:r>
              <a:rPr lang="en-CA" dirty="0"/>
              <a:t> </a:t>
            </a:r>
            <a:r>
              <a:rPr lang="en-CA" dirty="0" err="1"/>
              <a:t>concrets</a:t>
            </a:r>
            <a:endParaRPr lang="fr-C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E2B19CF-F12A-4F91-954B-AFF167A16266}"/>
              </a:ext>
            </a:extLst>
          </p:cNvPr>
          <p:cNvGrpSpPr/>
          <p:nvPr/>
        </p:nvGrpSpPr>
        <p:grpSpPr>
          <a:xfrm>
            <a:off x="6718300" y="213406"/>
            <a:ext cx="5328920" cy="3451860"/>
            <a:chOff x="774700" y="1011981"/>
            <a:chExt cx="5829300" cy="392599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FDE1B35-7B19-4DFC-8473-24673C3139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59" t="11684" r="50729" b="7812"/>
            <a:stretch/>
          </p:blipFill>
          <p:spPr>
            <a:xfrm>
              <a:off x="774700" y="1011981"/>
              <a:ext cx="5829300" cy="3925994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E89EA63-62C1-4D21-A657-007E0CBADD7F}"/>
                </a:ext>
              </a:extLst>
            </p:cNvPr>
            <p:cNvSpPr txBox="1"/>
            <p:nvPr/>
          </p:nvSpPr>
          <p:spPr>
            <a:xfrm>
              <a:off x="774700" y="4287141"/>
              <a:ext cx="50419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CA" dirty="0">
                  <a:solidFill>
                    <a:schemeClr val="bg1"/>
                  </a:solidFill>
                </a:rPr>
                <a:t>https://www.vox.com/2016/6/15/11940908/mossberg-apple-is-still-a-world-of-its-own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1702AD4D-A0DC-4879-8485-F6A1FCAB0C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760" r="55250" b="42183"/>
          <a:stretch/>
        </p:blipFill>
        <p:spPr>
          <a:xfrm>
            <a:off x="6414585" y="4021967"/>
            <a:ext cx="5455920" cy="219734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89FA6F-4DDB-4C04-8834-8B34706962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694" r="65312" b="19070"/>
          <a:stretch/>
        </p:blipFill>
        <p:spPr>
          <a:xfrm>
            <a:off x="386705" y="1737360"/>
            <a:ext cx="6139039" cy="46182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380598-8F6A-4ED3-8545-EE1CFE2F5C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500" r="50729" b="11719"/>
          <a:stretch/>
        </p:blipFill>
        <p:spPr>
          <a:xfrm>
            <a:off x="3026121" y="1737360"/>
            <a:ext cx="7719060" cy="4435604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C3DD59F-28A1-43AB-965D-2643E46F9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6647" y="5528612"/>
            <a:ext cx="5018008" cy="646331"/>
          </a:xfrm>
        </p:spPr>
        <p:txBody>
          <a:bodyPr>
            <a:noAutofit/>
          </a:bodyPr>
          <a:lstStyle/>
          <a:p>
            <a:r>
              <a:rPr lang="fr-CA" sz="1400" dirty="0"/>
              <a:t>https://www.nationalacademies.org/event/12-11-2019/docs/DCC854281ACE97996C107A2DC1BE711DFF02965EE0EC</a:t>
            </a:r>
          </a:p>
        </p:txBody>
      </p:sp>
    </p:spTree>
    <p:extLst>
      <p:ext uri="{BB962C8B-B14F-4D97-AF65-F5344CB8AC3E}">
        <p14:creationId xmlns:p14="http://schemas.microsoft.com/office/powerpoint/2010/main" val="368594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fr-CA" dirty="0"/>
          </a:p>
          <a:p>
            <a:pPr marL="0" indent="0" algn="ctr">
              <a:buNone/>
            </a:pPr>
            <a:endParaRPr lang="fr-CA" dirty="0"/>
          </a:p>
          <a:p>
            <a:pPr marL="0" indent="0" algn="ctr">
              <a:buNone/>
            </a:pPr>
            <a:endParaRPr lang="fr-CA" dirty="0"/>
          </a:p>
          <a:p>
            <a:pPr marL="0" indent="0" algn="ctr">
              <a:buNone/>
            </a:pPr>
            <a:r>
              <a:rPr lang="fr-CA" sz="3200" dirty="0"/>
              <a:t>Questions?</a:t>
            </a:r>
          </a:p>
          <a:p>
            <a:pPr marL="0" indent="0" algn="ctr">
              <a:buNone/>
            </a:pPr>
            <a:r>
              <a:rPr lang="fr-CA" sz="3200" dirty="0"/>
              <a:t>Commentaires?</a:t>
            </a:r>
          </a:p>
          <a:p>
            <a:pPr algn="ctr"/>
            <a:endParaRPr lang="fr-CA" dirty="0"/>
          </a:p>
          <a:p>
            <a:pPr marL="0" indent="0" algn="ctr">
              <a:buNone/>
            </a:pPr>
            <a:endParaRPr lang="fr-CA" dirty="0"/>
          </a:p>
          <a:p>
            <a:pPr marL="0" indent="0" algn="ctr">
              <a:buNone/>
            </a:pPr>
            <a:r>
              <a:rPr lang="fr-CA" dirty="0"/>
              <a:t>anne-sophie.charest@mat.ulaval.ca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621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Rétrospective">
  <a:themeElements>
    <a:clrScheme name="Rétrospective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2988</TotalTime>
  <Words>745</Words>
  <Application>Microsoft Office PowerPoint</Application>
  <PresentationFormat>Grand écran</PresentationFormat>
  <Paragraphs>89</Paragraphs>
  <Slides>14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Calibri</vt:lpstr>
      <vt:lpstr>Calibri Light</vt:lpstr>
      <vt:lpstr>Cambria Math</vt:lpstr>
      <vt:lpstr>Georgia</vt:lpstr>
      <vt:lpstr>Wingdings 3</vt:lpstr>
      <vt:lpstr>Rétrospective</vt:lpstr>
      <vt:lpstr>Quoi?</vt:lpstr>
      <vt:lpstr>Motivation</vt:lpstr>
      <vt:lpstr>Compromis</vt:lpstr>
      <vt:lpstr>Définition</vt:lpstr>
      <vt:lpstr>Quelques propriétés utiles</vt:lpstr>
      <vt:lpstr>Extensions et variants</vt:lpstr>
      <vt:lpstr>Comment?</vt:lpstr>
      <vt:lpstr>Satisfaire la confidentialité différentielle</vt:lpstr>
      <vt:lpstr>Mécanisme de Laplace</vt:lpstr>
      <vt:lpstr>Exemple</vt:lpstr>
      <vt:lpstr>Réponses randomisées (Variable dichotomique)</vt:lpstr>
      <vt:lpstr>Autres mécanismes</vt:lpstr>
      <vt:lpstr>Exemples concrets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Sélection de modèle sous la contrainte de la confidentialité différentielle </dc:title>
  <dc:creator>Anne-Sophie Charest</dc:creator>
  <cp:lastModifiedBy>Thomas Merly-Alpa</cp:lastModifiedBy>
  <cp:revision>38</cp:revision>
  <dcterms:created xsi:type="dcterms:W3CDTF">2021-03-02T14:06:28Z</dcterms:created>
  <dcterms:modified xsi:type="dcterms:W3CDTF">2024-02-09T10:16:08Z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24447185-CD68-437B-A028-8AD3EC1FF552</vt:lpwstr>
  </property>
  <property fmtid="{D5CDD505-2E9C-101B-9397-08002B2CF9AE}" pid="3" name="ArticulatePath">
    <vt:lpwstr>2021_SeminaireDP_IID</vt:lpwstr>
  </property>
</Properties>
</file>